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5143500" cx="9144000"/>
  <p:notesSz cx="6858000" cy="9144000"/>
  <p:embeddedFontLst>
    <p:embeddedFont>
      <p:font typeface="Raleway"/>
      <p:regular r:id="rId43"/>
      <p:bold r:id="rId44"/>
      <p:italic r:id="rId45"/>
      <p:boldItalic r:id="rId46"/>
    </p:embeddedFont>
    <p:embeddedFont>
      <p:font typeface="Lato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C1340B-5F4F-4B06-914E-72F5AE9C48CC}">
  <a:tblStyle styleId="{ADC1340B-5F4F-4B06-914E-72F5AE9C48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Raleway-bold.fntdata"/><Relationship Id="rId43" Type="http://schemas.openxmlformats.org/officeDocument/2006/relationships/font" Target="fonts/Raleway-regular.fntdata"/><Relationship Id="rId46" Type="http://schemas.openxmlformats.org/officeDocument/2006/relationships/font" Target="fonts/Raleway-boldItalic.fntdata"/><Relationship Id="rId45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Lato-bold.fntdata"/><Relationship Id="rId47" Type="http://schemas.openxmlformats.org/officeDocument/2006/relationships/font" Target="fonts/Lato-regular.fntdata"/><Relationship Id="rId49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0" Type="http://schemas.openxmlformats.org/officeDocument/2006/relationships/font" Target="fonts/Lat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ed2d4ec5a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ed2d4ec5a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ed2d4ec5a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ed2d4ec5a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ced2d4ec5a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ced2d4ec5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ced2d4ec5a_3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ced2d4ec5a_3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ced2d4ec5a_3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ced2d4ec5a_3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ed2d4ec5a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ced2d4ec5a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ed2d4ec5a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ed2d4ec5a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ed2d4ec5a_3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ed2d4ec5a_3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ced2d4ec5a_3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ced2d4ec5a_3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ced2d4ec5a_3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ced2d4ec5a_3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ed2d4ec5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ed2d4ec5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ced2d4ec5a_3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ced2d4ec5a_3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cc213a1324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cc213a132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ced2d4ec5a_3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ced2d4ec5a_3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ced2d4ec5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ced2d4ec5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ced2d4ec5a_3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ced2d4ec5a_3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ced2d4ec5a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ced2d4ec5a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cc213a132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cc213a132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ced2d4ec5a_3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ced2d4ec5a_3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cc213a1324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cc213a132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cc213a132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cc213a132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ed2d4ec5a_3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ed2d4ec5a_3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cebf1d0a20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cebf1d0a2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cebf1d0a20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cebf1d0a20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cc213a1324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cc213a1324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cc213a1324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cc213a1324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cc213a1324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cc213a1324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cc213a132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cc213a132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ced2d4ec5a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ced2d4ec5a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ced2d4ec5a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ced2d4ec5a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○"/>
            </a:pPr>
            <a:r>
              <a:rPr lang="en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Aim: reduce Culex-breed mosquito populations with the eventual objective of reducing the number of infected mosquitoes.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ebf1d0a20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ebf1d0a2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c213a132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c213a132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cc213a132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cc213a132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ced2d4ec5a_3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ced2d4ec5a_3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ced2d4ec5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ced2d4ec5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drive.google.com/file/d/1udkwT6D7rEXe64tMtpaubxFEtOyzmlf0/view" TargetMode="External"/><Relationship Id="rId4" Type="http://schemas.openxmlformats.org/officeDocument/2006/relationships/image" Target="../media/image4.jpg"/><Relationship Id="rId5" Type="http://schemas.openxmlformats.org/officeDocument/2006/relationships/hyperlink" Target="http://drive.google.com/file/d/12AqN707yBqVgRuUJXNFn6wIgYpA-zGxa/view" TargetMode="External"/><Relationship Id="rId6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0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3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689400" y="1698575"/>
            <a:ext cx="76881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West Nile Virus in Chicago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450" y="4242600"/>
            <a:ext cx="49323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of </a:t>
            </a:r>
            <a:r>
              <a:rPr lang="en"/>
              <a:t>Arti, Bryan, Jefferson, Nandhini</a:t>
            </a:r>
            <a:endParaRPr/>
          </a:p>
        </p:txBody>
      </p:sp>
      <p:sp>
        <p:nvSpPr>
          <p:cNvPr id="88" name="Google Shape;88;p13"/>
          <p:cNvSpPr txBox="1"/>
          <p:nvPr/>
        </p:nvSpPr>
        <p:spPr>
          <a:xfrm>
            <a:off x="729450" y="2356200"/>
            <a:ext cx="7608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Lato"/>
                <a:ea typeface="Lato"/>
                <a:cs typeface="Lato"/>
                <a:sym typeface="Lato"/>
              </a:rPr>
              <a:t>To Inform Annual Deployment of Pesticides</a:t>
            </a:r>
            <a:endParaRPr sz="16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9" name="Google Shape;89;p13"/>
          <p:cNvSpPr txBox="1"/>
          <p:nvPr/>
        </p:nvSpPr>
        <p:spPr>
          <a:xfrm>
            <a:off x="729450" y="1262925"/>
            <a:ext cx="7608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Lato"/>
                <a:ea typeface="Lato"/>
                <a:cs typeface="Lato"/>
                <a:sym typeface="Lato"/>
              </a:rPr>
              <a:t>Predictive Analysis of</a:t>
            </a:r>
            <a:endParaRPr sz="2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5" name="Google Shape;185;p22"/>
          <p:cNvCxnSpPr/>
          <p:nvPr/>
        </p:nvCxnSpPr>
        <p:spPr>
          <a:xfrm rot="10800000">
            <a:off x="3519325" y="974559"/>
            <a:ext cx="56307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2"/>
          <p:cNvCxnSpPr/>
          <p:nvPr/>
        </p:nvCxnSpPr>
        <p:spPr>
          <a:xfrm flipH="1">
            <a:off x="-26950" y="974549"/>
            <a:ext cx="3586800" cy="13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22"/>
          <p:cNvSpPr txBox="1"/>
          <p:nvPr>
            <p:ph idx="4294967295" type="title"/>
          </p:nvPr>
        </p:nvSpPr>
        <p:spPr>
          <a:xfrm>
            <a:off x="263979" y="222275"/>
            <a:ext cx="4212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20"/>
              <a:t>What to Look up for?</a:t>
            </a:r>
            <a:endParaRPr sz="2720"/>
          </a:p>
        </p:txBody>
      </p:sp>
      <p:sp>
        <p:nvSpPr>
          <p:cNvPr id="188" name="Google Shape;188;p22"/>
          <p:cNvSpPr txBox="1"/>
          <p:nvPr>
            <p:ph idx="4294967295" type="title"/>
          </p:nvPr>
        </p:nvSpPr>
        <p:spPr>
          <a:xfrm>
            <a:off x="655000" y="1146225"/>
            <a:ext cx="3162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520"/>
              <a:t>Virus Growth Driver</a:t>
            </a:r>
            <a:endParaRPr b="0" sz="2520"/>
          </a:p>
        </p:txBody>
      </p:sp>
      <p:sp>
        <p:nvSpPr>
          <p:cNvPr id="189" name="Google Shape;189;p22"/>
          <p:cNvSpPr txBox="1"/>
          <p:nvPr>
            <p:ph idx="4294967295" type="title"/>
          </p:nvPr>
        </p:nvSpPr>
        <p:spPr>
          <a:xfrm>
            <a:off x="5327000" y="1146225"/>
            <a:ext cx="3162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2520"/>
              <a:t>Control Measure</a:t>
            </a:r>
            <a:endParaRPr b="0" sz="2520"/>
          </a:p>
        </p:txBody>
      </p:sp>
      <p:sp>
        <p:nvSpPr>
          <p:cNvPr id="190" name="Google Shape;190;p22"/>
          <p:cNvSpPr txBox="1"/>
          <p:nvPr/>
        </p:nvSpPr>
        <p:spPr>
          <a:xfrm>
            <a:off x="359150" y="1934800"/>
            <a:ext cx="42129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Factor affecting Mosquito Population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Spread pattern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Species effect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Mosquito Season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1" name="Google Shape;191;p22"/>
          <p:cNvSpPr txBox="1"/>
          <p:nvPr/>
        </p:nvSpPr>
        <p:spPr>
          <a:xfrm>
            <a:off x="5032200" y="1983900"/>
            <a:ext cx="4212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Past effort effects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Strategies to eliminate virus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Trade-offs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6" name="Google Shape;196;p23"/>
          <p:cNvCxnSpPr/>
          <p:nvPr/>
        </p:nvCxnSpPr>
        <p:spPr>
          <a:xfrm rot="10800000">
            <a:off x="3519325" y="974559"/>
            <a:ext cx="56307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3"/>
          <p:cNvCxnSpPr/>
          <p:nvPr/>
        </p:nvCxnSpPr>
        <p:spPr>
          <a:xfrm flipH="1">
            <a:off x="-26950" y="974549"/>
            <a:ext cx="3586800" cy="13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3"/>
          <p:cNvSpPr txBox="1"/>
          <p:nvPr>
            <p:ph idx="4294967295" type="title"/>
          </p:nvPr>
        </p:nvSpPr>
        <p:spPr>
          <a:xfrm>
            <a:off x="263975" y="222275"/>
            <a:ext cx="6178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20"/>
              <a:t>WNV - Number of Mosquitos</a:t>
            </a:r>
            <a:endParaRPr sz="2720"/>
          </a:p>
        </p:txBody>
      </p:sp>
      <p:pic>
        <p:nvPicPr>
          <p:cNvPr id="199" name="Google Shape;19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25" y="1083349"/>
            <a:ext cx="7619953" cy="38506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3"/>
          <p:cNvGrpSpPr/>
          <p:nvPr/>
        </p:nvGrpSpPr>
        <p:grpSpPr>
          <a:xfrm>
            <a:off x="3735800" y="1262450"/>
            <a:ext cx="622500" cy="3546600"/>
            <a:chOff x="2788325" y="1278904"/>
            <a:chExt cx="622500" cy="3546600"/>
          </a:xfrm>
        </p:grpSpPr>
        <p:cxnSp>
          <p:nvCxnSpPr>
            <p:cNvPr id="201" name="Google Shape;201;p23"/>
            <p:cNvCxnSpPr/>
            <p:nvPr/>
          </p:nvCxnSpPr>
          <p:spPr>
            <a:xfrm rot="10800000">
              <a:off x="3099575" y="1278904"/>
              <a:ext cx="0" cy="35466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sp>
          <p:nvSpPr>
            <p:cNvPr id="202" name="Google Shape;202;p23"/>
            <p:cNvSpPr/>
            <p:nvPr/>
          </p:nvSpPr>
          <p:spPr>
            <a:xfrm>
              <a:off x="2788325" y="1312950"/>
              <a:ext cx="622500" cy="3478500"/>
            </a:xfrm>
            <a:prstGeom prst="rect">
              <a:avLst/>
            </a:prstGeom>
            <a:solidFill>
              <a:srgbClr val="FF0000">
                <a:alpha val="36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" name="Google Shape;203;p23"/>
          <p:cNvGrpSpPr/>
          <p:nvPr/>
        </p:nvGrpSpPr>
        <p:grpSpPr>
          <a:xfrm>
            <a:off x="6189225" y="1259303"/>
            <a:ext cx="622500" cy="3546600"/>
            <a:chOff x="2788325" y="1278904"/>
            <a:chExt cx="622500" cy="3546600"/>
          </a:xfrm>
        </p:grpSpPr>
        <p:cxnSp>
          <p:nvCxnSpPr>
            <p:cNvPr id="204" name="Google Shape;204;p23"/>
            <p:cNvCxnSpPr/>
            <p:nvPr/>
          </p:nvCxnSpPr>
          <p:spPr>
            <a:xfrm rot="10800000">
              <a:off x="3099575" y="1278904"/>
              <a:ext cx="0" cy="3546600"/>
            </a:xfrm>
            <a:prstGeom prst="straightConnector1">
              <a:avLst/>
            </a:prstGeom>
            <a:noFill/>
            <a:ln cap="flat" cmpd="sng" w="9525">
              <a:solidFill>
                <a:srgbClr val="38761D"/>
              </a:solidFill>
              <a:prstDash val="lgDash"/>
              <a:round/>
              <a:headEnd len="med" w="med" type="none"/>
              <a:tailEnd len="med" w="med" type="none"/>
            </a:ln>
          </p:spPr>
        </p:cxnSp>
        <p:sp>
          <p:nvSpPr>
            <p:cNvPr id="205" name="Google Shape;205;p23"/>
            <p:cNvSpPr/>
            <p:nvPr/>
          </p:nvSpPr>
          <p:spPr>
            <a:xfrm>
              <a:off x="2788325" y="1316100"/>
              <a:ext cx="622500" cy="3478500"/>
            </a:xfrm>
            <a:prstGeom prst="rect">
              <a:avLst/>
            </a:prstGeom>
            <a:solidFill>
              <a:srgbClr val="38761D">
                <a:alpha val="335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464" y="1078575"/>
            <a:ext cx="7681076" cy="3881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p24"/>
          <p:cNvCxnSpPr/>
          <p:nvPr/>
        </p:nvCxnSpPr>
        <p:spPr>
          <a:xfrm rot="10800000">
            <a:off x="3519325" y="974559"/>
            <a:ext cx="56307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2" name="Google Shape;212;p24"/>
          <p:cNvCxnSpPr/>
          <p:nvPr/>
        </p:nvCxnSpPr>
        <p:spPr>
          <a:xfrm flipH="1">
            <a:off x="-26950" y="974549"/>
            <a:ext cx="3586800" cy="13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3" name="Google Shape;213;p24"/>
          <p:cNvSpPr txBox="1"/>
          <p:nvPr>
            <p:ph idx="4294967295" type="title"/>
          </p:nvPr>
        </p:nvSpPr>
        <p:spPr>
          <a:xfrm>
            <a:off x="263975" y="222275"/>
            <a:ext cx="6747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20"/>
              <a:t>Number of Mosquitos - Temperature</a:t>
            </a:r>
            <a:endParaRPr sz="2720"/>
          </a:p>
        </p:txBody>
      </p:sp>
      <p:cxnSp>
        <p:nvCxnSpPr>
          <p:cNvPr id="214" name="Google Shape;214;p24"/>
          <p:cNvCxnSpPr/>
          <p:nvPr/>
        </p:nvCxnSpPr>
        <p:spPr>
          <a:xfrm>
            <a:off x="5757550" y="1483225"/>
            <a:ext cx="263100" cy="231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24"/>
          <p:cNvCxnSpPr/>
          <p:nvPr/>
        </p:nvCxnSpPr>
        <p:spPr>
          <a:xfrm>
            <a:off x="6834050" y="1515175"/>
            <a:ext cx="390600" cy="16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24"/>
          <p:cNvCxnSpPr/>
          <p:nvPr/>
        </p:nvCxnSpPr>
        <p:spPr>
          <a:xfrm>
            <a:off x="6555825" y="2571750"/>
            <a:ext cx="390600" cy="167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7" name="Google Shape;217;p24"/>
          <p:cNvCxnSpPr/>
          <p:nvPr/>
        </p:nvCxnSpPr>
        <p:spPr>
          <a:xfrm>
            <a:off x="6211150" y="3532950"/>
            <a:ext cx="399600" cy="12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8" name="Google Shape;218;p24"/>
          <p:cNvCxnSpPr/>
          <p:nvPr/>
        </p:nvCxnSpPr>
        <p:spPr>
          <a:xfrm>
            <a:off x="6471575" y="4553425"/>
            <a:ext cx="399600" cy="125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9" name="Google Shape;219;p24"/>
          <p:cNvCxnSpPr/>
          <p:nvPr/>
        </p:nvCxnSpPr>
        <p:spPr>
          <a:xfrm flipH="1" rot="10800000">
            <a:off x="2567250" y="2375550"/>
            <a:ext cx="398700" cy="196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0" name="Google Shape;220;p24"/>
          <p:cNvCxnSpPr/>
          <p:nvPr/>
        </p:nvCxnSpPr>
        <p:spPr>
          <a:xfrm flipH="1" rot="10800000">
            <a:off x="2802025" y="3336750"/>
            <a:ext cx="398700" cy="196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1" name="Google Shape;221;p24"/>
          <p:cNvCxnSpPr/>
          <p:nvPr/>
        </p:nvCxnSpPr>
        <p:spPr>
          <a:xfrm flipH="1" rot="10800000">
            <a:off x="2567250" y="4297950"/>
            <a:ext cx="398700" cy="1962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6" name="Google Shape;226;p25"/>
          <p:cNvCxnSpPr/>
          <p:nvPr/>
        </p:nvCxnSpPr>
        <p:spPr>
          <a:xfrm rot="10800000">
            <a:off x="3519325" y="974559"/>
            <a:ext cx="56307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5"/>
          <p:cNvCxnSpPr/>
          <p:nvPr/>
        </p:nvCxnSpPr>
        <p:spPr>
          <a:xfrm flipH="1">
            <a:off x="-26950" y="974549"/>
            <a:ext cx="3586800" cy="13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25"/>
          <p:cNvSpPr txBox="1"/>
          <p:nvPr>
            <p:ph idx="4294967295" type="title"/>
          </p:nvPr>
        </p:nvSpPr>
        <p:spPr>
          <a:xfrm>
            <a:off x="263975" y="222275"/>
            <a:ext cx="6747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20"/>
              <a:t>3 Species Carry all the Virus</a:t>
            </a:r>
            <a:endParaRPr sz="2720"/>
          </a:p>
        </p:txBody>
      </p:sp>
      <p:pic>
        <p:nvPicPr>
          <p:cNvPr id="229" name="Google Shape;2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700" y="3615355"/>
            <a:ext cx="7300950" cy="1387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699" y="1078550"/>
            <a:ext cx="7300952" cy="23476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5" name="Google Shape;235;p26"/>
          <p:cNvCxnSpPr/>
          <p:nvPr/>
        </p:nvCxnSpPr>
        <p:spPr>
          <a:xfrm rot="10800000">
            <a:off x="3519325" y="974559"/>
            <a:ext cx="56307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26"/>
          <p:cNvCxnSpPr/>
          <p:nvPr/>
        </p:nvCxnSpPr>
        <p:spPr>
          <a:xfrm flipH="1">
            <a:off x="-26950" y="974549"/>
            <a:ext cx="3586800" cy="13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7" name="Google Shape;237;p26"/>
          <p:cNvSpPr txBox="1"/>
          <p:nvPr>
            <p:ph idx="4294967295" type="title"/>
          </p:nvPr>
        </p:nvSpPr>
        <p:spPr>
          <a:xfrm>
            <a:off x="263975" y="222275"/>
            <a:ext cx="70098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20"/>
              <a:t>How are the Carrier Species Distributed?</a:t>
            </a:r>
            <a:endParaRPr sz="2720"/>
          </a:p>
        </p:txBody>
      </p:sp>
      <p:pic>
        <p:nvPicPr>
          <p:cNvPr id="238" name="Google Shape;2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250" y="1205125"/>
            <a:ext cx="8341499" cy="3467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3" name="Google Shape;243;p27"/>
          <p:cNvCxnSpPr/>
          <p:nvPr/>
        </p:nvCxnSpPr>
        <p:spPr>
          <a:xfrm rot="10800000">
            <a:off x="3519325" y="1203159"/>
            <a:ext cx="56307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7"/>
          <p:cNvCxnSpPr/>
          <p:nvPr/>
        </p:nvCxnSpPr>
        <p:spPr>
          <a:xfrm flipH="1">
            <a:off x="-26950" y="1203149"/>
            <a:ext cx="3586800" cy="13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27"/>
          <p:cNvSpPr txBox="1"/>
          <p:nvPr>
            <p:ph idx="4294967295" type="title"/>
          </p:nvPr>
        </p:nvSpPr>
        <p:spPr>
          <a:xfrm>
            <a:off x="222050" y="158450"/>
            <a:ext cx="5630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20"/>
              <a:t>Does Mosquito </a:t>
            </a:r>
            <a:r>
              <a:rPr lang="en" sz="2720"/>
              <a:t>A</a:t>
            </a:r>
            <a:r>
              <a:rPr lang="en" sz="2720"/>
              <a:t>ppear on the Same Location Yearly ?</a:t>
            </a:r>
            <a:endParaRPr sz="2720"/>
          </a:p>
        </p:txBody>
      </p:sp>
      <p:pic>
        <p:nvPicPr>
          <p:cNvPr id="246" name="Google Shape;2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55899"/>
            <a:ext cx="8839200" cy="307558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7"/>
          <p:cNvSpPr/>
          <p:nvPr/>
        </p:nvSpPr>
        <p:spPr>
          <a:xfrm rot="-740274">
            <a:off x="1824465" y="3472977"/>
            <a:ext cx="439449" cy="681186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7"/>
          <p:cNvSpPr/>
          <p:nvPr/>
        </p:nvSpPr>
        <p:spPr>
          <a:xfrm>
            <a:off x="3669227" y="2571752"/>
            <a:ext cx="373800" cy="498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7"/>
          <p:cNvSpPr/>
          <p:nvPr/>
        </p:nvSpPr>
        <p:spPr>
          <a:xfrm>
            <a:off x="5894250" y="2571750"/>
            <a:ext cx="373800" cy="498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7"/>
          <p:cNvSpPr/>
          <p:nvPr/>
        </p:nvSpPr>
        <p:spPr>
          <a:xfrm>
            <a:off x="8181475" y="2571750"/>
            <a:ext cx="373800" cy="4983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7"/>
          <p:cNvSpPr/>
          <p:nvPr/>
        </p:nvSpPr>
        <p:spPr>
          <a:xfrm rot="-579536">
            <a:off x="1405245" y="2571679"/>
            <a:ext cx="373698" cy="498427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6" name="Google Shape;256;p28"/>
          <p:cNvCxnSpPr/>
          <p:nvPr/>
        </p:nvCxnSpPr>
        <p:spPr>
          <a:xfrm rot="10800000">
            <a:off x="3519325" y="974559"/>
            <a:ext cx="56307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" name="Google Shape;257;p28"/>
          <p:cNvCxnSpPr/>
          <p:nvPr/>
        </p:nvCxnSpPr>
        <p:spPr>
          <a:xfrm flipH="1">
            <a:off x="-26950" y="974549"/>
            <a:ext cx="3586800" cy="13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28"/>
          <p:cNvSpPr txBox="1"/>
          <p:nvPr>
            <p:ph idx="4294967295" type="title"/>
          </p:nvPr>
        </p:nvSpPr>
        <p:spPr>
          <a:xfrm>
            <a:off x="263975" y="222275"/>
            <a:ext cx="6747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20"/>
              <a:t>How the Virus Spread?</a:t>
            </a:r>
            <a:endParaRPr sz="2720"/>
          </a:p>
        </p:txBody>
      </p:sp>
      <p:pic>
        <p:nvPicPr>
          <p:cNvPr id="259" name="Google Shape;259;p28" title="Traps and Presence of WNV in 2013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2775" y="1100375"/>
            <a:ext cx="4081225" cy="408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8" title="Traps and Presence of WNV in 2007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6250" y="1125350"/>
            <a:ext cx="4031276" cy="4031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" name="Google Shape;265;p29"/>
          <p:cNvCxnSpPr/>
          <p:nvPr/>
        </p:nvCxnSpPr>
        <p:spPr>
          <a:xfrm rot="10800000">
            <a:off x="3519325" y="974559"/>
            <a:ext cx="56307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" name="Google Shape;266;p29"/>
          <p:cNvCxnSpPr/>
          <p:nvPr/>
        </p:nvCxnSpPr>
        <p:spPr>
          <a:xfrm flipH="1">
            <a:off x="-26950" y="974549"/>
            <a:ext cx="3586800" cy="135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7" name="Google Shape;267;p29"/>
          <p:cNvSpPr txBox="1"/>
          <p:nvPr>
            <p:ph idx="4294967295" type="title"/>
          </p:nvPr>
        </p:nvSpPr>
        <p:spPr>
          <a:xfrm>
            <a:off x="263975" y="222275"/>
            <a:ext cx="67473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20"/>
              <a:t>How the Virus Spread?</a:t>
            </a:r>
            <a:endParaRPr sz="2720"/>
          </a:p>
        </p:txBody>
      </p:sp>
      <p:pic>
        <p:nvPicPr>
          <p:cNvPr id="268" name="Google Shape;2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863" y="1140474"/>
            <a:ext cx="7990267" cy="385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9"/>
          <p:cNvPicPr preferRelativeResize="0"/>
          <p:nvPr/>
        </p:nvPicPr>
        <p:blipFill rotWithShape="1">
          <a:blip r:embed="rId4">
            <a:alphaModFix/>
          </a:blip>
          <a:srcRect b="77473" l="90265" r="2025" t="5432"/>
          <a:stretch/>
        </p:blipFill>
        <p:spPr>
          <a:xfrm>
            <a:off x="7697600" y="1365334"/>
            <a:ext cx="704899" cy="753274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9"/>
          <p:cNvSpPr/>
          <p:nvPr/>
        </p:nvSpPr>
        <p:spPr>
          <a:xfrm>
            <a:off x="7737225" y="1531325"/>
            <a:ext cx="124500" cy="587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9"/>
          <p:cNvSpPr/>
          <p:nvPr/>
        </p:nvSpPr>
        <p:spPr>
          <a:xfrm>
            <a:off x="7777425" y="1550116"/>
            <a:ext cx="44100" cy="44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272" name="Google Shape;272;p29"/>
          <p:cNvSpPr/>
          <p:nvPr/>
        </p:nvSpPr>
        <p:spPr>
          <a:xfrm>
            <a:off x="7777425" y="1670416"/>
            <a:ext cx="44100" cy="441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9"/>
          <p:cNvSpPr/>
          <p:nvPr/>
        </p:nvSpPr>
        <p:spPr>
          <a:xfrm>
            <a:off x="7780342" y="1794762"/>
            <a:ext cx="44100" cy="44100"/>
          </a:xfrm>
          <a:prstGeom prst="ellipse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9"/>
          <p:cNvSpPr/>
          <p:nvPr/>
        </p:nvSpPr>
        <p:spPr>
          <a:xfrm>
            <a:off x="7780342" y="1915062"/>
            <a:ext cx="44100" cy="44100"/>
          </a:xfrm>
          <a:prstGeom prst="ellips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9"/>
          <p:cNvSpPr/>
          <p:nvPr/>
        </p:nvSpPr>
        <p:spPr>
          <a:xfrm>
            <a:off x="7784719" y="2042326"/>
            <a:ext cx="44100" cy="44100"/>
          </a:xfrm>
          <a:prstGeom prst="ellipse">
            <a:avLst/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0"/>
          <p:cNvSpPr txBox="1"/>
          <p:nvPr>
            <p:ph idx="4294967295" type="title"/>
          </p:nvPr>
        </p:nvSpPr>
        <p:spPr>
          <a:xfrm>
            <a:off x="151425" y="323250"/>
            <a:ext cx="2426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20"/>
              <a:t>But is spraying effective?</a:t>
            </a:r>
            <a:endParaRPr sz="2720"/>
          </a:p>
        </p:txBody>
      </p:sp>
      <p:pic>
        <p:nvPicPr>
          <p:cNvPr id="281" name="Google Shape;2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225" y="108362"/>
            <a:ext cx="6083651" cy="4926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2" name="Google Shape;282;p30"/>
          <p:cNvCxnSpPr/>
          <p:nvPr/>
        </p:nvCxnSpPr>
        <p:spPr>
          <a:xfrm>
            <a:off x="2017150" y="0"/>
            <a:ext cx="0" cy="3373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30"/>
          <p:cNvCxnSpPr/>
          <p:nvPr/>
        </p:nvCxnSpPr>
        <p:spPr>
          <a:xfrm>
            <a:off x="2017150" y="1758845"/>
            <a:ext cx="0" cy="33735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30"/>
          <p:cNvSpPr txBox="1"/>
          <p:nvPr/>
        </p:nvSpPr>
        <p:spPr>
          <a:xfrm>
            <a:off x="2660050" y="323250"/>
            <a:ext cx="52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30"/>
          <p:cNvSpPr txBox="1"/>
          <p:nvPr/>
        </p:nvSpPr>
        <p:spPr>
          <a:xfrm>
            <a:off x="4766275" y="323250"/>
            <a:ext cx="52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2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30"/>
          <p:cNvSpPr txBox="1"/>
          <p:nvPr/>
        </p:nvSpPr>
        <p:spPr>
          <a:xfrm>
            <a:off x="6872500" y="323250"/>
            <a:ext cx="52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3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30"/>
          <p:cNvSpPr txBox="1"/>
          <p:nvPr/>
        </p:nvSpPr>
        <p:spPr>
          <a:xfrm>
            <a:off x="2660050" y="2770825"/>
            <a:ext cx="52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4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30"/>
          <p:cNvSpPr txBox="1"/>
          <p:nvPr/>
        </p:nvSpPr>
        <p:spPr>
          <a:xfrm>
            <a:off x="4766275" y="2770825"/>
            <a:ext cx="52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5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9" name="Google Shape;289;p30"/>
          <p:cNvSpPr txBox="1"/>
          <p:nvPr/>
        </p:nvSpPr>
        <p:spPr>
          <a:xfrm>
            <a:off x="6872500" y="2770825"/>
            <a:ext cx="52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6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"/>
          <p:cNvSpPr/>
          <p:nvPr/>
        </p:nvSpPr>
        <p:spPr>
          <a:xfrm>
            <a:off x="0" y="13525"/>
            <a:ext cx="1910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31"/>
          <p:cNvSpPr txBox="1"/>
          <p:nvPr>
            <p:ph idx="4294967295" type="title"/>
          </p:nvPr>
        </p:nvSpPr>
        <p:spPr>
          <a:xfrm>
            <a:off x="209850" y="1028750"/>
            <a:ext cx="16146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33"/>
              <a:t>Engineering</a:t>
            </a:r>
            <a:endParaRPr sz="2133"/>
          </a:p>
        </p:txBody>
      </p:sp>
      <p:cxnSp>
        <p:nvCxnSpPr>
          <p:cNvPr id="296" name="Google Shape;296;p31"/>
          <p:cNvCxnSpPr/>
          <p:nvPr/>
        </p:nvCxnSpPr>
        <p:spPr>
          <a:xfrm>
            <a:off x="328375" y="893400"/>
            <a:ext cx="3789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7" name="Google Shape;297;p31"/>
          <p:cNvCxnSpPr/>
          <p:nvPr/>
        </p:nvCxnSpPr>
        <p:spPr>
          <a:xfrm>
            <a:off x="687100" y="893400"/>
            <a:ext cx="3789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8" name="Google Shape;298;p31"/>
          <p:cNvSpPr txBox="1"/>
          <p:nvPr/>
        </p:nvSpPr>
        <p:spPr>
          <a:xfrm>
            <a:off x="3036025" y="747275"/>
            <a:ext cx="135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Mosquito Trap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31"/>
          <p:cNvSpPr txBox="1"/>
          <p:nvPr/>
        </p:nvSpPr>
        <p:spPr>
          <a:xfrm>
            <a:off x="6080463" y="747275"/>
            <a:ext cx="135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Weather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Condition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0" name="Google Shape;300;p31"/>
          <p:cNvCxnSpPr/>
          <p:nvPr/>
        </p:nvCxnSpPr>
        <p:spPr>
          <a:xfrm>
            <a:off x="5566125" y="747275"/>
            <a:ext cx="0" cy="3373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31"/>
          <p:cNvSpPr txBox="1"/>
          <p:nvPr/>
        </p:nvSpPr>
        <p:spPr>
          <a:xfrm>
            <a:off x="2105925" y="2162225"/>
            <a:ext cx="32523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●"/>
            </a:pPr>
            <a:r>
              <a:rPr lang="en" sz="1600">
                <a:latin typeface="Raleway"/>
                <a:ea typeface="Raleway"/>
                <a:cs typeface="Raleway"/>
                <a:sym typeface="Raleway"/>
              </a:rPr>
              <a:t>Trap Grouping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○"/>
            </a:pPr>
            <a:r>
              <a:rPr lang="en" sz="1600">
                <a:latin typeface="Raleway"/>
                <a:ea typeface="Raleway"/>
                <a:cs typeface="Raleway"/>
                <a:sym typeface="Raleway"/>
              </a:rPr>
              <a:t>K-means, n=5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●"/>
            </a:pPr>
            <a:r>
              <a:rPr lang="en" sz="1600">
                <a:latin typeface="Raleway"/>
                <a:ea typeface="Raleway"/>
                <a:cs typeface="Raleway"/>
                <a:sym typeface="Raleway"/>
              </a:rPr>
              <a:t>Infection Rate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Raleway"/>
              <a:buChar char="○"/>
            </a:pPr>
            <a:r>
              <a:rPr lang="en" sz="1600">
                <a:latin typeface="Raleway"/>
                <a:ea typeface="Raleway"/>
                <a:cs typeface="Raleway"/>
                <a:sym typeface="Raleway"/>
              </a:rPr>
              <a:t> Per species for each week of year</a:t>
            </a:r>
            <a:endParaRPr sz="1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2" name="Google Shape;302;p31"/>
          <p:cNvSpPr txBox="1"/>
          <p:nvPr/>
        </p:nvSpPr>
        <p:spPr>
          <a:xfrm>
            <a:off x="5774025" y="2225850"/>
            <a:ext cx="30756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Relative Humidity *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Dark hours *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7-days Rolling Average 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3" name="Google Shape;303;p31"/>
          <p:cNvSpPr txBox="1"/>
          <p:nvPr/>
        </p:nvSpPr>
        <p:spPr>
          <a:xfrm>
            <a:off x="2995300" y="1516775"/>
            <a:ext cx="150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2007 - 2014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4" name="Google Shape;304;p31"/>
          <p:cNvSpPr txBox="1"/>
          <p:nvPr/>
        </p:nvSpPr>
        <p:spPr>
          <a:xfrm>
            <a:off x="6080475" y="1516775"/>
            <a:ext cx="135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2007 - 2014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5" name="Google Shape;305;p31"/>
          <p:cNvSpPr txBox="1"/>
          <p:nvPr/>
        </p:nvSpPr>
        <p:spPr>
          <a:xfrm>
            <a:off x="2067275" y="4527125"/>
            <a:ext cx="67410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*https://parasitesandvectors.biomedcentral.com/articles/</a:t>
            </a:r>
            <a:endParaRPr sz="13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**https://www.mosquitomagnet.com/articles/when-are-mosquitoes-most-active</a:t>
            </a: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30000" y="1318650"/>
            <a:ext cx="3300900" cy="665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Agenda</a:t>
            </a:r>
            <a:endParaRPr sz="3400"/>
          </a:p>
        </p:txBody>
      </p:sp>
      <p:sp>
        <p:nvSpPr>
          <p:cNvPr id="95" name="Google Shape;95;p14"/>
          <p:cNvSpPr txBox="1"/>
          <p:nvPr>
            <p:ph idx="2" type="body"/>
          </p:nvPr>
        </p:nvSpPr>
        <p:spPr>
          <a:xfrm>
            <a:off x="5737500" y="1464225"/>
            <a:ext cx="2689800" cy="501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/>
              <a:t>Background</a:t>
            </a:r>
            <a:endParaRPr sz="1900"/>
          </a:p>
        </p:txBody>
      </p:sp>
      <p:sp>
        <p:nvSpPr>
          <p:cNvPr id="96" name="Google Shape;96;p14"/>
          <p:cNvSpPr txBox="1"/>
          <p:nvPr>
            <p:ph idx="2" type="body"/>
          </p:nvPr>
        </p:nvSpPr>
        <p:spPr>
          <a:xfrm>
            <a:off x="5737500" y="2131275"/>
            <a:ext cx="2689800" cy="501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/>
              <a:t>The Data</a:t>
            </a:r>
            <a:endParaRPr sz="1900"/>
          </a:p>
        </p:txBody>
      </p:sp>
      <p:sp>
        <p:nvSpPr>
          <p:cNvPr id="97" name="Google Shape;97;p14"/>
          <p:cNvSpPr txBox="1"/>
          <p:nvPr>
            <p:ph idx="2" type="body"/>
          </p:nvPr>
        </p:nvSpPr>
        <p:spPr>
          <a:xfrm>
            <a:off x="5737500" y="2784500"/>
            <a:ext cx="2689800" cy="501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/>
              <a:t>Modelling</a:t>
            </a:r>
            <a:endParaRPr sz="1900"/>
          </a:p>
        </p:txBody>
      </p:sp>
      <p:sp>
        <p:nvSpPr>
          <p:cNvPr id="98" name="Google Shape;98;p14"/>
          <p:cNvSpPr txBox="1"/>
          <p:nvPr>
            <p:ph idx="2" type="body"/>
          </p:nvPr>
        </p:nvSpPr>
        <p:spPr>
          <a:xfrm>
            <a:off x="5737500" y="3437725"/>
            <a:ext cx="2689800" cy="5019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900"/>
              <a:t>Conclusion</a:t>
            </a:r>
            <a:endParaRPr sz="1900"/>
          </a:p>
        </p:txBody>
      </p:sp>
      <p:sp>
        <p:nvSpPr>
          <p:cNvPr id="99" name="Google Shape;99;p14"/>
          <p:cNvSpPr/>
          <p:nvPr/>
        </p:nvSpPr>
        <p:spPr>
          <a:xfrm>
            <a:off x="5033475" y="1464225"/>
            <a:ext cx="487200" cy="5019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5033475" y="2131275"/>
            <a:ext cx="487200" cy="5019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5033475" y="2784500"/>
            <a:ext cx="487200" cy="5019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5033475" y="3437725"/>
            <a:ext cx="487200" cy="5019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2"/>
          <p:cNvSpPr/>
          <p:nvPr/>
        </p:nvSpPr>
        <p:spPr>
          <a:xfrm>
            <a:off x="25" y="-42100"/>
            <a:ext cx="9144000" cy="489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2"/>
          <p:cNvSpPr txBox="1"/>
          <p:nvPr>
            <p:ph type="title"/>
          </p:nvPr>
        </p:nvSpPr>
        <p:spPr>
          <a:xfrm>
            <a:off x="729450" y="10167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The Model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Model Performance Metric</a:t>
            </a:r>
            <a:endParaRPr b="0"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Imbalance Class Treatment</a:t>
            </a:r>
            <a:endParaRPr b="0"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Model Selection and Trade-off</a:t>
            </a:r>
            <a:endParaRPr b="0" sz="1700">
              <a:solidFill>
                <a:srgbClr val="000000"/>
              </a:solidFill>
            </a:endParaRPr>
          </a:p>
        </p:txBody>
      </p:sp>
      <p:cxnSp>
        <p:nvCxnSpPr>
          <p:cNvPr id="312" name="Google Shape;312;p32"/>
          <p:cNvCxnSpPr/>
          <p:nvPr/>
        </p:nvCxnSpPr>
        <p:spPr>
          <a:xfrm>
            <a:off x="875500" y="1717325"/>
            <a:ext cx="5808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2"/>
          <p:cNvCxnSpPr/>
          <p:nvPr/>
        </p:nvCxnSpPr>
        <p:spPr>
          <a:xfrm>
            <a:off x="1163027" y="1717325"/>
            <a:ext cx="5808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 Metrics</a:t>
            </a:r>
            <a:endParaRPr/>
          </a:p>
        </p:txBody>
      </p:sp>
      <p:graphicFrame>
        <p:nvGraphicFramePr>
          <p:cNvPr id="319" name="Google Shape;319;p33"/>
          <p:cNvGraphicFramePr/>
          <p:nvPr/>
        </p:nvGraphicFramePr>
        <p:xfrm>
          <a:off x="975100" y="18538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{ADC1340B-5F4F-4B06-914E-72F5AE9C48CC}</a:tableStyleId>
              </a:tblPr>
              <a:tblGrid>
                <a:gridCol w="2853100"/>
              </a:tblGrid>
              <a:tr h="25451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Lato"/>
                          <a:ea typeface="Lato"/>
                          <a:cs typeface="Lato"/>
                          <a:sym typeface="Lato"/>
                        </a:rPr>
                        <a:t>False positives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Incorrectly predicting the presence of WNV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Pros- Increased Sensitivity would result in reducing the virus before spread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Cons - Additional spraying cost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t/>
                      </a:r>
                      <a:endParaRPr b="1" sz="1300">
                        <a:solidFill>
                          <a:schemeClr val="accen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320" name="Google Shape;320;p33"/>
          <p:cNvGraphicFramePr/>
          <p:nvPr/>
        </p:nvGraphicFramePr>
        <p:xfrm>
          <a:off x="5101200" y="18538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{ADC1340B-5F4F-4B06-914E-72F5AE9C48CC}</a:tableStyleId>
              </a:tblPr>
              <a:tblGrid>
                <a:gridCol w="2785275"/>
              </a:tblGrid>
              <a:tr h="2830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Lato"/>
                          <a:ea typeface="Lato"/>
                          <a:cs typeface="Lato"/>
                          <a:sym typeface="Lato"/>
                        </a:rPr>
                        <a:t>False Negatives</a:t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Incorrectly 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predicting</a:t>
                      </a: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 no WNV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Pros - Reduced spray costs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Lato"/>
                          <a:ea typeface="Lato"/>
                          <a:cs typeface="Lato"/>
                          <a:sym typeface="Lato"/>
                        </a:rPr>
                        <a:t>Cons - Outbreak of WNV with increase in medical cost, economy cost and human lives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21" name="Google Shape;321;p33"/>
          <p:cNvSpPr txBox="1"/>
          <p:nvPr/>
        </p:nvSpPr>
        <p:spPr>
          <a:xfrm>
            <a:off x="825300" y="4684000"/>
            <a:ext cx="6511200" cy="7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Minimise False Positives while keeping False Negatives = 0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Imbalance Class Treatment</a:t>
            </a:r>
            <a:endParaRPr/>
          </a:p>
        </p:txBody>
      </p:sp>
      <p:sp>
        <p:nvSpPr>
          <p:cNvPr id="327" name="Google Shape;327;p34"/>
          <p:cNvSpPr txBox="1"/>
          <p:nvPr>
            <p:ph idx="1" type="body"/>
          </p:nvPr>
        </p:nvSpPr>
        <p:spPr>
          <a:xfrm>
            <a:off x="729450" y="3211175"/>
            <a:ext cx="7688700" cy="19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Imbalanced Classes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-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poor performance on  the minority class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-Data 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augmentation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 of using - SMOTE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328" name="Google Shape;32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725" y="1981563"/>
            <a:ext cx="4191725" cy="11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Comparison</a:t>
            </a:r>
            <a:endParaRPr/>
          </a:p>
        </p:txBody>
      </p:sp>
      <p:pic>
        <p:nvPicPr>
          <p:cNvPr id="334" name="Google Shape;33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8839202" cy="21856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/>
          </a:p>
        </p:txBody>
      </p:sp>
      <p:pic>
        <p:nvPicPr>
          <p:cNvPr id="340" name="Google Shape;34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950" y="1853850"/>
            <a:ext cx="4745350" cy="3277550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36"/>
          <p:cNvSpPr txBox="1"/>
          <p:nvPr/>
        </p:nvSpPr>
        <p:spPr>
          <a:xfrm>
            <a:off x="5414900" y="1673800"/>
            <a:ext cx="3380100" cy="237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</a:pPr>
            <a:r>
              <a:rPr b="1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Objective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: Minimise False Positives while keeping False Negatives = 0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Higher the AUC, better the model in classifying the data</a:t>
            </a:r>
            <a:endParaRPr>
              <a:solidFill>
                <a:srgbClr val="434343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Random Forest performs better in terms of AUC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Selecting Best Predictive Model</a:t>
            </a:r>
            <a:endParaRPr/>
          </a:p>
        </p:txBody>
      </p:sp>
      <p:pic>
        <p:nvPicPr>
          <p:cNvPr id="347" name="Google Shape;34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850" y="2001625"/>
            <a:ext cx="4695025" cy="282577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7"/>
          <p:cNvSpPr txBox="1"/>
          <p:nvPr/>
        </p:nvSpPr>
        <p:spPr>
          <a:xfrm>
            <a:off x="5460100" y="1131150"/>
            <a:ext cx="33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" name="Google Shape;349;p37"/>
          <p:cNvSpPr txBox="1"/>
          <p:nvPr/>
        </p:nvSpPr>
        <p:spPr>
          <a:xfrm>
            <a:off x="5641000" y="1074625"/>
            <a:ext cx="2939100" cy="44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Sensitivity- Precision  plot helps us to </a:t>
            </a: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identify</a:t>
            </a: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 which model is able to classify all of our positive class well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Reduce False Negatives to 0 while also minimizing False Positives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Random forest has outperformed other models in terms of Precision for most  thresholds.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We decided to prioritise Sensitivity over precision as ignoring FN(WNV)  might  result in outbreak.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Importance</a:t>
            </a:r>
            <a:endParaRPr/>
          </a:p>
        </p:txBody>
      </p:sp>
      <p:sp>
        <p:nvSpPr>
          <p:cNvPr id="355" name="Google Shape;355;p3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Infection rate consistently the most important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Length of daily dark hours important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Mixed importance for smoothed weather-based features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Model did not </a:t>
            </a:r>
            <a:r>
              <a:rPr lang="en"/>
              <a:t>find</a:t>
            </a:r>
            <a:r>
              <a:rPr lang="en"/>
              <a:t> Trap-based features important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Paste feature importance chart on right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9"/>
          <p:cNvSpPr/>
          <p:nvPr/>
        </p:nvSpPr>
        <p:spPr>
          <a:xfrm>
            <a:off x="25" y="-42100"/>
            <a:ext cx="9144000" cy="489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9"/>
          <p:cNvSpPr txBox="1"/>
          <p:nvPr>
            <p:ph type="title"/>
          </p:nvPr>
        </p:nvSpPr>
        <p:spPr>
          <a:xfrm>
            <a:off x="729450" y="10167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Conclusion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What can we infer from the model</a:t>
            </a:r>
            <a:endParaRPr b="0"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Cost Benefit Analysis</a:t>
            </a:r>
            <a:endParaRPr b="0"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Qualitative Analysis</a:t>
            </a:r>
            <a:endParaRPr b="0" sz="1700">
              <a:solidFill>
                <a:srgbClr val="000000"/>
              </a:solidFill>
            </a:endParaRPr>
          </a:p>
        </p:txBody>
      </p:sp>
      <p:cxnSp>
        <p:nvCxnSpPr>
          <p:cNvPr id="362" name="Google Shape;362;p39"/>
          <p:cNvCxnSpPr/>
          <p:nvPr/>
        </p:nvCxnSpPr>
        <p:spPr>
          <a:xfrm>
            <a:off x="875500" y="1717325"/>
            <a:ext cx="5808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3" name="Google Shape;363;p39"/>
          <p:cNvCxnSpPr/>
          <p:nvPr/>
        </p:nvCxnSpPr>
        <p:spPr>
          <a:xfrm>
            <a:off x="1163027" y="1717325"/>
            <a:ext cx="5808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on Costs:</a:t>
            </a:r>
            <a:endParaRPr/>
          </a:p>
        </p:txBody>
      </p:sp>
      <p:graphicFrame>
        <p:nvGraphicFramePr>
          <p:cNvPr id="369" name="Google Shape;369;p40"/>
          <p:cNvGraphicFramePr/>
          <p:nvPr/>
        </p:nvGraphicFramePr>
        <p:xfrm>
          <a:off x="1035725" y="197658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{ADC1340B-5F4F-4B06-914E-72F5AE9C48CC}</a:tableStyleId>
              </a:tblPr>
              <a:tblGrid>
                <a:gridCol w="1341450"/>
                <a:gridCol w="2979400"/>
                <a:gridCol w="2918150"/>
              </a:tblGrid>
              <a:tr h="430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FALSE NEGATIVES</a:t>
                      </a:r>
                      <a:endParaRPr b="1"/>
                    </a:p>
                  </a:txBody>
                  <a:tcPr marT="91425" marB="91425" marR="91425" marL="91425"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FALSE POSITIVES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2519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COSTS</a:t>
                      </a:r>
                      <a:endParaRPr b="1"/>
                    </a:p>
                  </a:txBody>
                  <a:tcPr marT="91425" marB="91425" marR="91425" marL="91425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b="1" lang="en"/>
                        <a:t>Economic costs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Businesses close, productivity cost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b="1" lang="en"/>
                        <a:t>Healthcare costs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/>
                        <a:t>Medical treatment- as WNV is associated with high healthcare resource utilization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b="1" lang="en"/>
                        <a:t>Spraying cost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Emergency control spray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Overtime hours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Costs of pesticide spray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b="1" lang="en"/>
                        <a:t>Environment cost</a:t>
                      </a:r>
                      <a:endParaRPr b="1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Affects wildlife, wild honeybees(can be avoided by spraying at night and moving hives, cover with wetted burlap)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Case Study</a:t>
            </a:r>
            <a:endParaRPr/>
          </a:p>
        </p:txBody>
      </p:sp>
      <p:graphicFrame>
        <p:nvGraphicFramePr>
          <p:cNvPr id="375" name="Google Shape;375;p41"/>
          <p:cNvGraphicFramePr/>
          <p:nvPr/>
        </p:nvGraphicFramePr>
        <p:xfrm>
          <a:off x="1035725" y="1853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{ADC1340B-5F4F-4B06-914E-72F5AE9C48CC}</a:tableStyleId>
              </a:tblPr>
              <a:tblGrid>
                <a:gridCol w="2321550"/>
                <a:gridCol w="2321550"/>
                <a:gridCol w="1152375"/>
                <a:gridCol w="1152375"/>
              </a:tblGrid>
              <a:tr h="355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California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Medical cost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Vector cost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Economic cost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2005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2.28 million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$710790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2.78 million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/>
          <p:nvPr/>
        </p:nvSpPr>
        <p:spPr>
          <a:xfrm>
            <a:off x="25" y="-42100"/>
            <a:ext cx="9144000" cy="489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5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Background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Motivation of analysis</a:t>
            </a:r>
            <a:endParaRPr b="0"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Problem statement</a:t>
            </a:r>
            <a:endParaRPr b="0" sz="1700">
              <a:solidFill>
                <a:srgbClr val="000000"/>
              </a:solidFill>
            </a:endParaRPr>
          </a:p>
        </p:txBody>
      </p:sp>
      <p:cxnSp>
        <p:nvCxnSpPr>
          <p:cNvPr id="109" name="Google Shape;109;p15"/>
          <p:cNvCxnSpPr/>
          <p:nvPr/>
        </p:nvCxnSpPr>
        <p:spPr>
          <a:xfrm>
            <a:off x="875500" y="1717325"/>
            <a:ext cx="5808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5"/>
          <p:cNvCxnSpPr/>
          <p:nvPr/>
        </p:nvCxnSpPr>
        <p:spPr>
          <a:xfrm>
            <a:off x="1163027" y="1717325"/>
            <a:ext cx="5808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Recommendations: Improving Model</a:t>
            </a:r>
            <a:endParaRPr/>
          </a:p>
        </p:txBody>
      </p:sp>
      <p:sp>
        <p:nvSpPr>
          <p:cNvPr id="381" name="Google Shape;381;p4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Number of Mosquitoes in  the </a:t>
            </a:r>
            <a:r>
              <a:rPr lang="en"/>
              <a:t>mosquito season are likely affected by weather conditions before May per year.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Attempt to classify trap areas by: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Geographic data: Distance to  water-type infrastructure like large drains, or near water-based geographic water features like ponds.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Demographic data: Types of surrounding homes, income level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Recommendations: Usage of Predictive Model in distribution of budget for pesticide sprays</a:t>
            </a:r>
            <a:endParaRPr/>
          </a:p>
        </p:txBody>
      </p:sp>
      <p:sp>
        <p:nvSpPr>
          <p:cNvPr id="387" name="Google Shape;387;p43"/>
          <p:cNvSpPr txBox="1"/>
          <p:nvPr>
            <p:ph idx="1" type="body"/>
          </p:nvPr>
        </p:nvSpPr>
        <p:spPr>
          <a:xfrm>
            <a:off x="631750" y="19961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For a given week, highest probability trap areas will be handled with priority as far as budget can go.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393" name="Google Shape;393;p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Early intervention will result in fewer mosquitoes in subsequent weeks, fewer mosquito infections, and finally fewer human infections.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94" name="Google Shape;39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1575" y="2886825"/>
            <a:ext cx="2809125" cy="188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400" name="Google Shape;400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Can adopt measures from Singapore to combat mosquito-borne viruses - ground checks of homes and premises for mosquito habitats, impose penalties if found mosquito breeding.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401" name="Google Shape;40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6119" y="2617725"/>
            <a:ext cx="3393657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2307"/>
              <a:buFont typeface="Arial"/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407" name="Google Shape;407;p4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Aerial spray through drones - targeting larval habitats- better than truck, airplanes and helicopters.</a:t>
            </a:r>
            <a:endParaRPr/>
          </a:p>
        </p:txBody>
      </p:sp>
      <p:pic>
        <p:nvPicPr>
          <p:cNvPr id="408" name="Google Shape;40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8475" y="2478325"/>
            <a:ext cx="3454625" cy="246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14" name="Google Shape;414;p4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Seasonal nature of data allowed for prediction of WNV mosquito infections in test data.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Predictions from model allow for timely identification of highest risk areas for pesticide spraying 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8"/>
          <p:cNvSpPr txBox="1"/>
          <p:nvPr>
            <p:ph type="title"/>
          </p:nvPr>
        </p:nvSpPr>
        <p:spPr>
          <a:xfrm>
            <a:off x="3523650" y="2347350"/>
            <a:ext cx="2096700" cy="7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/>
          <p:nvPr>
            <p:ph type="title"/>
          </p:nvPr>
        </p:nvSpPr>
        <p:spPr>
          <a:xfrm>
            <a:off x="1048675" y="11473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cxnSp>
        <p:nvCxnSpPr>
          <p:cNvPr id="116" name="Google Shape;116;p16"/>
          <p:cNvCxnSpPr/>
          <p:nvPr/>
        </p:nvCxnSpPr>
        <p:spPr>
          <a:xfrm flipH="1" rot="10800000">
            <a:off x="921425" y="3065763"/>
            <a:ext cx="6737400" cy="22500"/>
          </a:xfrm>
          <a:prstGeom prst="straightConnector1">
            <a:avLst/>
          </a:prstGeom>
          <a:noFill/>
          <a:ln cap="flat" cmpd="sng" w="76200">
            <a:solidFill>
              <a:srgbClr val="EA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Google Shape;117;p16"/>
          <p:cNvSpPr/>
          <p:nvPr/>
        </p:nvSpPr>
        <p:spPr>
          <a:xfrm>
            <a:off x="1480975" y="2979750"/>
            <a:ext cx="237300" cy="2262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AA84F"/>
              </a:solidFill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2777950" y="2973800"/>
            <a:ext cx="237300" cy="2262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4171463" y="2973800"/>
            <a:ext cx="237300" cy="2262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5270175" y="2962425"/>
            <a:ext cx="237300" cy="2262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6"/>
          <p:cNvSpPr/>
          <p:nvPr/>
        </p:nvSpPr>
        <p:spPr>
          <a:xfrm>
            <a:off x="6668875" y="2973800"/>
            <a:ext cx="237300" cy="226200"/>
          </a:xfrm>
          <a:prstGeom prst="ellipse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2298850" y="3584225"/>
            <a:ext cx="1195500" cy="105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2001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WNV affects birds in Chicago</a:t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992150" y="1722750"/>
            <a:ext cx="1362000" cy="97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1999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WNV first arrives in US</a:t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5985500" y="1602475"/>
            <a:ext cx="1634100" cy="113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Today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Disease and Treatment agency to strategize and plan</a:t>
            </a:r>
            <a:endParaRPr/>
          </a:p>
        </p:txBody>
      </p:sp>
      <p:sp>
        <p:nvSpPr>
          <p:cNvPr id="125" name="Google Shape;125;p16"/>
          <p:cNvSpPr/>
          <p:nvPr/>
        </p:nvSpPr>
        <p:spPr>
          <a:xfrm>
            <a:off x="3651425" y="1682575"/>
            <a:ext cx="1277400" cy="972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2002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225 cases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 fatalities</a:t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4928825" y="3629600"/>
            <a:ext cx="1101900" cy="105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2005 </a:t>
            </a:r>
            <a:r>
              <a:rPr lang="en"/>
              <a:t>Largest outbreak </a:t>
            </a:r>
            <a:endParaRPr/>
          </a:p>
        </p:txBody>
      </p:sp>
      <p:cxnSp>
        <p:nvCxnSpPr>
          <p:cNvPr id="127" name="Google Shape;127;p16"/>
          <p:cNvCxnSpPr>
            <a:stCxn id="119" idx="0"/>
            <a:endCxn id="125" idx="2"/>
          </p:cNvCxnSpPr>
          <p:nvPr/>
        </p:nvCxnSpPr>
        <p:spPr>
          <a:xfrm rot="10800000">
            <a:off x="4290113" y="2654900"/>
            <a:ext cx="0" cy="31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8" name="Google Shape;128;p16"/>
          <p:cNvCxnSpPr/>
          <p:nvPr/>
        </p:nvCxnSpPr>
        <p:spPr>
          <a:xfrm rot="10800000">
            <a:off x="6785875" y="2743388"/>
            <a:ext cx="3300" cy="22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16"/>
          <p:cNvCxnSpPr>
            <a:stCxn id="117" idx="0"/>
          </p:cNvCxnSpPr>
          <p:nvPr/>
        </p:nvCxnSpPr>
        <p:spPr>
          <a:xfrm rot="10800000">
            <a:off x="1599625" y="2695050"/>
            <a:ext cx="0" cy="28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16"/>
          <p:cNvCxnSpPr>
            <a:stCxn id="118" idx="4"/>
            <a:endCxn id="122" idx="0"/>
          </p:cNvCxnSpPr>
          <p:nvPr/>
        </p:nvCxnSpPr>
        <p:spPr>
          <a:xfrm>
            <a:off x="2896600" y="3200000"/>
            <a:ext cx="0" cy="38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1" name="Google Shape;131;p16"/>
          <p:cNvCxnSpPr>
            <a:stCxn id="120" idx="4"/>
          </p:cNvCxnSpPr>
          <p:nvPr/>
        </p:nvCxnSpPr>
        <p:spPr>
          <a:xfrm>
            <a:off x="5388825" y="3188625"/>
            <a:ext cx="3600" cy="45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37" name="Google Shape;137;p17"/>
          <p:cNvSpPr txBox="1"/>
          <p:nvPr>
            <p:ph idx="1" type="body"/>
          </p:nvPr>
        </p:nvSpPr>
        <p:spPr>
          <a:xfrm>
            <a:off x="729450" y="1791950"/>
            <a:ext cx="7688700" cy="18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Utilize available data to predict the probability of WNV-carrying mosquitoes in traps over May to end October of each year.</a:t>
            </a:r>
            <a:endParaRPr sz="1600"/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Determine best time </a:t>
            </a:r>
            <a:r>
              <a:rPr lang="en" sz="1600"/>
              <a:t>periods and areas to deploy pesticide sprays at.</a:t>
            </a:r>
            <a:endParaRPr sz="1600"/>
          </a:p>
          <a:p>
            <a:pPr indent="-33020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Cost-Effective methods to prevent breeding of WNV</a:t>
            </a:r>
            <a:endParaRPr sz="1600"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5925" y="2919050"/>
            <a:ext cx="24003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/>
          <p:nvPr/>
        </p:nvSpPr>
        <p:spPr>
          <a:xfrm>
            <a:off x="9400" y="9400"/>
            <a:ext cx="9144000" cy="1053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18"/>
          <p:cNvPicPr preferRelativeResize="0"/>
          <p:nvPr/>
        </p:nvPicPr>
        <p:blipFill rotWithShape="1">
          <a:blip r:embed="rId3">
            <a:alphaModFix/>
          </a:blip>
          <a:srcRect b="0" l="0" r="0" t="17273"/>
          <a:stretch/>
        </p:blipFill>
        <p:spPr>
          <a:xfrm>
            <a:off x="622400" y="949925"/>
            <a:ext cx="7689950" cy="4118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8"/>
          <p:cNvSpPr txBox="1"/>
          <p:nvPr>
            <p:ph type="title"/>
          </p:nvPr>
        </p:nvSpPr>
        <p:spPr>
          <a:xfrm>
            <a:off x="746450" y="159400"/>
            <a:ext cx="3560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Transmission Cycle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727650" y="13630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Life Cycle of a Culex Mosquito</a:t>
            </a:r>
            <a:endParaRPr/>
          </a:p>
        </p:txBody>
      </p:sp>
      <p:sp>
        <p:nvSpPr>
          <p:cNvPr id="151" name="Google Shape;151;p19"/>
          <p:cNvSpPr txBox="1"/>
          <p:nvPr/>
        </p:nvSpPr>
        <p:spPr>
          <a:xfrm>
            <a:off x="859000" y="2018275"/>
            <a:ext cx="4081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Eggs hatch within 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2 days.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Larvae develops into pupae in 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5 days.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Pupae develops into adult within 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2-3 days.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Adult mosquito lifespan is </a:t>
            </a:r>
            <a:r>
              <a:rPr b="1" lang="en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7-21  days.</a:t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Average lifespan: 21 days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2" name="Google Shape;15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7650" y="1362988"/>
            <a:ext cx="3777951" cy="336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/>
          <p:nvPr/>
        </p:nvSpPr>
        <p:spPr>
          <a:xfrm>
            <a:off x="25" y="-42100"/>
            <a:ext cx="9144000" cy="489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The Data</a:t>
            </a:r>
            <a:endParaRPr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Exploratory Data Analysis</a:t>
            </a:r>
            <a:endParaRPr b="0" sz="1700">
              <a:solidFill>
                <a:srgbClr val="000000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Char char="●"/>
            </a:pPr>
            <a:r>
              <a:rPr b="0" lang="en" sz="1700">
                <a:solidFill>
                  <a:srgbClr val="000000"/>
                </a:solidFill>
              </a:rPr>
              <a:t>Feature Engineering</a:t>
            </a:r>
            <a:endParaRPr b="0" sz="1700">
              <a:solidFill>
                <a:srgbClr val="000000"/>
              </a:solidFill>
            </a:endParaRPr>
          </a:p>
        </p:txBody>
      </p:sp>
      <p:cxnSp>
        <p:nvCxnSpPr>
          <p:cNvPr id="159" name="Google Shape;159;p20"/>
          <p:cNvCxnSpPr/>
          <p:nvPr/>
        </p:nvCxnSpPr>
        <p:spPr>
          <a:xfrm>
            <a:off x="875500" y="1717325"/>
            <a:ext cx="5808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20"/>
          <p:cNvCxnSpPr/>
          <p:nvPr/>
        </p:nvCxnSpPr>
        <p:spPr>
          <a:xfrm>
            <a:off x="1163027" y="1717325"/>
            <a:ext cx="580800" cy="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/>
          <p:nvPr/>
        </p:nvSpPr>
        <p:spPr>
          <a:xfrm>
            <a:off x="0" y="13525"/>
            <a:ext cx="1922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1"/>
          <p:cNvSpPr txBox="1"/>
          <p:nvPr>
            <p:ph idx="4294967295" type="title"/>
          </p:nvPr>
        </p:nvSpPr>
        <p:spPr>
          <a:xfrm>
            <a:off x="209850" y="1264500"/>
            <a:ext cx="1502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cxnSp>
        <p:nvCxnSpPr>
          <p:cNvPr id="167" name="Google Shape;167;p21"/>
          <p:cNvCxnSpPr/>
          <p:nvPr/>
        </p:nvCxnSpPr>
        <p:spPr>
          <a:xfrm>
            <a:off x="328375" y="1129150"/>
            <a:ext cx="3789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1"/>
          <p:cNvCxnSpPr/>
          <p:nvPr/>
        </p:nvCxnSpPr>
        <p:spPr>
          <a:xfrm>
            <a:off x="687100" y="1129150"/>
            <a:ext cx="378900" cy="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21"/>
          <p:cNvSpPr txBox="1"/>
          <p:nvPr/>
        </p:nvSpPr>
        <p:spPr>
          <a:xfrm>
            <a:off x="2424400" y="918750"/>
            <a:ext cx="135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Mosquito Trap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21"/>
          <p:cNvSpPr txBox="1"/>
          <p:nvPr/>
        </p:nvSpPr>
        <p:spPr>
          <a:xfrm>
            <a:off x="4803088" y="918750"/>
            <a:ext cx="135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Weather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Condition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21"/>
          <p:cNvSpPr txBox="1"/>
          <p:nvPr/>
        </p:nvSpPr>
        <p:spPr>
          <a:xfrm>
            <a:off x="7181800" y="918750"/>
            <a:ext cx="1350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Spray</a:t>
            </a:r>
            <a:endParaRPr sz="1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ato"/>
                <a:ea typeface="Lato"/>
                <a:cs typeface="Lato"/>
                <a:sym typeface="Lato"/>
              </a:rPr>
              <a:t>Effort</a:t>
            </a:r>
            <a:endParaRPr sz="19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2" name="Google Shape;172;p21"/>
          <p:cNvCxnSpPr/>
          <p:nvPr/>
        </p:nvCxnSpPr>
        <p:spPr>
          <a:xfrm>
            <a:off x="4288750" y="918750"/>
            <a:ext cx="0" cy="3373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1"/>
          <p:cNvCxnSpPr/>
          <p:nvPr/>
        </p:nvCxnSpPr>
        <p:spPr>
          <a:xfrm>
            <a:off x="6836950" y="925500"/>
            <a:ext cx="0" cy="3360000"/>
          </a:xfrm>
          <a:prstGeom prst="straightConnector1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21"/>
          <p:cNvSpPr txBox="1"/>
          <p:nvPr/>
        </p:nvSpPr>
        <p:spPr>
          <a:xfrm>
            <a:off x="1963025" y="2397325"/>
            <a:ext cx="21324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Trap location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Number of Mosquito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WNV presence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4496650" y="2397325"/>
            <a:ext cx="21324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Temperature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Humidity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Geographical properties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6" name="Google Shape;176;p21"/>
          <p:cNvSpPr txBox="1"/>
          <p:nvPr/>
        </p:nvSpPr>
        <p:spPr>
          <a:xfrm>
            <a:off x="6950100" y="2397325"/>
            <a:ext cx="213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Raleway"/>
              <a:buChar char="●"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Spray location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7" name="Google Shape;177;p21"/>
          <p:cNvSpPr txBox="1"/>
          <p:nvPr/>
        </p:nvSpPr>
        <p:spPr>
          <a:xfrm>
            <a:off x="2383675" y="1688250"/>
            <a:ext cx="1502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2007 - 2014*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8" name="Google Shape;178;p21"/>
          <p:cNvSpPr txBox="1"/>
          <p:nvPr/>
        </p:nvSpPr>
        <p:spPr>
          <a:xfrm>
            <a:off x="4803100" y="1688250"/>
            <a:ext cx="135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2007 - 2014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Google Shape;179;p21"/>
          <p:cNvSpPr txBox="1"/>
          <p:nvPr/>
        </p:nvSpPr>
        <p:spPr>
          <a:xfrm>
            <a:off x="7251975" y="1688238"/>
            <a:ext cx="13500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Raleway"/>
                <a:ea typeface="Raleway"/>
                <a:cs typeface="Raleway"/>
                <a:sym typeface="Raleway"/>
              </a:rPr>
              <a:t>2011 &amp; 2013</a:t>
            </a:r>
            <a:endParaRPr sz="17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0;p21"/>
          <p:cNvSpPr txBox="1"/>
          <p:nvPr/>
        </p:nvSpPr>
        <p:spPr>
          <a:xfrm>
            <a:off x="2304525" y="4670025"/>
            <a:ext cx="5884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Raleway"/>
                <a:ea typeface="Raleway"/>
                <a:cs typeface="Raleway"/>
                <a:sym typeface="Raleway"/>
              </a:rPr>
              <a:t>* Only odd years contains Number of Mosquito and WNV Presence</a:t>
            </a:r>
            <a:endParaRPr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